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35661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35661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35661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35661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35661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35661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35661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35661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35661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3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2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eftvx1\Documents\camenbert%20tax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 sz="2400">
                <a:solidFill>
                  <a:schemeClr val="accent6">
                    <a:lumMod val="75000"/>
                  </a:schemeClr>
                </a:solidFill>
              </a:defRPr>
            </a:pPr>
            <a:r>
              <a:rPr lang="fr-FR" sz="240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Répartition de l'utilisation de la taxe d'apprentissage</a:t>
            </a:r>
          </a:p>
        </c:rich>
      </c:tx>
      <c:layout>
        <c:manualLayout>
          <c:xMode val="edge"/>
          <c:yMode val="edge"/>
          <c:x val="0.12232271331974265"/>
          <c:y val="6.9321766750922678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5523586462127788E-2"/>
          <c:y val="0.45521781543220846"/>
          <c:w val="0.96625948666852524"/>
          <c:h val="0.43727950330644144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1380088135829157"/>
                  <c:y val="1.7658598629996747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rPr>
                      <a:t>45%</a:t>
                    </a:r>
                  </a:p>
                </c:rich>
              </c:tx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rPr>
                      <a:t>25%</a:t>
                    </a:r>
                  </a:p>
                </c:rich>
              </c:tx>
              <c:showPercent val="1"/>
            </c:dLbl>
            <c:dLbl>
              <c:idx val="3"/>
              <c:layout>
                <c:manualLayout>
                  <c:x val="1.4192525853914721E-2"/>
                  <c:y val="1.885667782286968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600" b="1">
                    <a:latin typeface="Arial" pitchFamily="34" charset="0"/>
                    <a:cs typeface="Arial" pitchFamily="34" charset="0"/>
                  </a:defRPr>
                </a:pPr>
                <a:endParaRPr lang="fr-FR"/>
              </a:p>
            </c:txPr>
            <c:showPercent val="1"/>
          </c:dLbls>
          <c:cat>
            <c:strRef>
              <c:f>Feuil1!$B$1:$E$1</c:f>
              <c:strCache>
                <c:ptCount val="4"/>
                <c:pt idx="0">
                  <c:v>Consommables</c:v>
                </c:pt>
                <c:pt idx="1">
                  <c:v>Projets</c:v>
                </c:pt>
                <c:pt idx="2">
                  <c:v>Sorties pédagogiques</c:v>
                </c:pt>
                <c:pt idx="3">
                  <c:v>investissements</c:v>
                </c:pt>
              </c:strCache>
            </c:strRef>
          </c:cat>
          <c:val>
            <c:numRef>
              <c:f>Feuil1!$B$2:$E$2</c:f>
              <c:numCache>
                <c:formatCode>General</c:formatCode>
                <c:ptCount val="4"/>
                <c:pt idx="0">
                  <c:v>45</c:v>
                </c:pt>
                <c:pt idx="1">
                  <c:v>25</c:v>
                </c:pt>
                <c:pt idx="2">
                  <c:v>15</c:v>
                </c:pt>
                <c:pt idx="3">
                  <c:v>15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3.3688070027807479E-2"/>
          <c:y val="0.23004791238877481"/>
          <c:w val="0.94065921550887344"/>
          <c:h val="0.20807019245797612"/>
        </c:manualLayout>
      </c:layout>
      <c:txPr>
        <a:bodyPr/>
        <a:lstStyle/>
        <a:p>
          <a:pPr algn="ctr">
            <a:defRPr lang="fr-FR" sz="1200" b="1" i="0" u="none" strike="noStrike" kern="1200" baseline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defRPr>
          </a:pPr>
          <a:endParaRPr lang="fr-FR"/>
        </a:p>
      </c:txPr>
    </c:legend>
    <c:plotVisOnly val="1"/>
  </c:chart>
  <c:spPr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9575" y="-4762"/>
            <a:ext cx="3761184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2" y="1380069"/>
            <a:ext cx="6430967" cy="2616199"/>
          </a:xfrm>
        </p:spPr>
        <p:txBody>
          <a:bodyPr anchor="b">
            <a:normAutofit/>
          </a:bodyPr>
          <a:lstStyle>
            <a:lvl1pPr algn="r">
              <a:defRPr sz="4700">
                <a:effectLst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3" y="3996267"/>
            <a:ext cx="5240734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356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13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69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26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83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39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9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52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10" y="5883277"/>
            <a:ext cx="324303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3601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4732865"/>
            <a:ext cx="7514033" cy="566738"/>
          </a:xfrm>
        </p:spPr>
        <p:txBody>
          <a:bodyPr anchor="b">
            <a:normAutofit/>
          </a:bodyPr>
          <a:lstStyle>
            <a:lvl1pPr algn="ctr">
              <a:defRPr sz="1900" b="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932112"/>
            <a:ext cx="6169458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56616" indent="0">
              <a:buNone/>
              <a:defRPr sz="1200"/>
            </a:lvl2pPr>
            <a:lvl3pPr marL="713232" indent="0">
              <a:buNone/>
              <a:defRPr sz="1200"/>
            </a:lvl3pPr>
            <a:lvl4pPr marL="1069848" indent="0">
              <a:buNone/>
              <a:defRPr sz="1200"/>
            </a:lvl4pPr>
            <a:lvl5pPr marL="1426464" indent="0">
              <a:buNone/>
              <a:defRPr sz="1200"/>
            </a:lvl5pPr>
            <a:lvl6pPr marL="1783080" indent="0">
              <a:buNone/>
              <a:defRPr sz="1200"/>
            </a:lvl6pPr>
            <a:lvl7pPr marL="2139696" indent="0">
              <a:buNone/>
              <a:defRPr sz="1200"/>
            </a:lvl7pPr>
            <a:lvl8pPr marL="2496312" indent="0">
              <a:buNone/>
              <a:defRPr sz="1200"/>
            </a:lvl8pPr>
            <a:lvl9pPr marL="2852928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5" y="5299604"/>
            <a:ext cx="7514033" cy="493712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  <a:lvl2pPr marL="356616" indent="0">
              <a:buNone/>
              <a:defRPr sz="900"/>
            </a:lvl2pPr>
            <a:lvl3pPr marL="713232" indent="0">
              <a:buNone/>
              <a:defRPr sz="800"/>
            </a:lvl3pPr>
            <a:lvl4pPr marL="1069848" indent="0">
              <a:buNone/>
              <a:defRPr sz="700"/>
            </a:lvl4pPr>
            <a:lvl5pPr marL="1426464" indent="0">
              <a:buNone/>
              <a:defRPr sz="700"/>
            </a:lvl5pPr>
            <a:lvl6pPr marL="1783080" indent="0">
              <a:buNone/>
              <a:defRPr sz="700"/>
            </a:lvl6pPr>
            <a:lvl7pPr marL="2139696" indent="0">
              <a:buNone/>
              <a:defRPr sz="700"/>
            </a:lvl7pPr>
            <a:lvl8pPr marL="2496312" indent="0">
              <a:buNone/>
              <a:defRPr sz="700"/>
            </a:lvl8pPr>
            <a:lvl9pPr marL="2852928" indent="0">
              <a:buNone/>
              <a:defRPr sz="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30272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6" y="685800"/>
            <a:ext cx="7514033" cy="3048000"/>
          </a:xfrm>
        </p:spPr>
        <p:txBody>
          <a:bodyPr anchor="ctr">
            <a:normAutofit/>
          </a:bodyPr>
          <a:lstStyle>
            <a:lvl1pPr algn="ctr">
              <a:defRPr sz="2500" b="0" cap="none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5" y="4343400"/>
            <a:ext cx="751403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356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132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698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2646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830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3969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9631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8529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4071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4"/>
            <a:ext cx="457200" cy="584776"/>
          </a:xfrm>
          <a:prstGeom prst="rect">
            <a:avLst/>
          </a:prstGeom>
        </p:spPr>
        <p:txBody>
          <a:bodyPr vert="horz" lIns="71323" tIns="35662" rIns="71323" bIns="3566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71323" tIns="35662" rIns="71323" bIns="3566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2"/>
            <a:ext cx="6742509" cy="2743199"/>
          </a:xfrm>
        </p:spPr>
        <p:txBody>
          <a:bodyPr anchor="ctr">
            <a:normAutofit/>
          </a:bodyPr>
          <a:lstStyle>
            <a:lvl1pPr algn="ctr">
              <a:defRPr sz="25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10" y="3428999"/>
            <a:ext cx="6399611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400"/>
            </a:lvl1pPr>
            <a:lvl2pPr marL="356616" indent="0">
              <a:buFontTx/>
              <a:buNone/>
              <a:defRPr/>
            </a:lvl2pPr>
            <a:lvl3pPr marL="713232" indent="0">
              <a:buFontTx/>
              <a:buNone/>
              <a:defRPr/>
            </a:lvl3pPr>
            <a:lvl4pPr marL="1069848" indent="0">
              <a:buFontTx/>
              <a:buNone/>
              <a:defRPr/>
            </a:lvl4pPr>
            <a:lvl5pPr marL="1426464" indent="0">
              <a:buFontTx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5" y="4343400"/>
            <a:ext cx="751403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356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132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698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2646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830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3969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9631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8529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75039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3308581"/>
            <a:ext cx="7514032" cy="1468800"/>
          </a:xfrm>
        </p:spPr>
        <p:txBody>
          <a:bodyPr anchor="b">
            <a:normAutofit/>
          </a:bodyPr>
          <a:lstStyle>
            <a:lvl1pPr algn="r">
              <a:defRPr sz="2500" b="0" cap="none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5" y="4777381"/>
            <a:ext cx="751403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356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132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698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2646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830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3969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9631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8529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71192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4"/>
            <a:ext cx="457200" cy="584776"/>
          </a:xfrm>
          <a:prstGeom prst="rect">
            <a:avLst/>
          </a:prstGeom>
        </p:spPr>
        <p:txBody>
          <a:bodyPr vert="horz" lIns="71323" tIns="35662" rIns="71323" bIns="3566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71323" tIns="35662" rIns="71323" bIns="3566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2"/>
            <a:ext cx="6742509" cy="2743199"/>
          </a:xfrm>
        </p:spPr>
        <p:txBody>
          <a:bodyPr anchor="ctr">
            <a:normAutofit/>
          </a:bodyPr>
          <a:lstStyle>
            <a:lvl1pPr algn="ctr">
              <a:defRPr sz="25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6" y="3886200"/>
            <a:ext cx="7514033" cy="889000"/>
          </a:xfrm>
        </p:spPr>
        <p:txBody>
          <a:bodyPr vert="horz" lIns="71323" tIns="35662" rIns="71323" bIns="35662" rtlCol="0" anchor="b">
            <a:normAutofit/>
          </a:bodyPr>
          <a:lstStyle>
            <a:lvl1pPr algn="r">
              <a:buNone/>
              <a:defRPr lang="en-US" sz="19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5" y="4775200"/>
            <a:ext cx="751403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/>
                </a:solidFill>
              </a:defRPr>
            </a:lvl1pPr>
            <a:lvl2pPr marL="356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132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698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2646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830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3969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9631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8529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38866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1"/>
            <a:ext cx="7514034" cy="2727325"/>
          </a:xfrm>
        </p:spPr>
        <p:txBody>
          <a:bodyPr vert="horz" lIns="71323" tIns="35662" rIns="71323" bIns="35662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5" y="3505200"/>
            <a:ext cx="7514035" cy="838200"/>
          </a:xfrm>
        </p:spPr>
        <p:txBody>
          <a:bodyPr vert="horz" lIns="71323" tIns="35662" rIns="71323" bIns="35662" rtlCol="0" anchor="b">
            <a:normAutofit/>
          </a:bodyPr>
          <a:lstStyle>
            <a:lvl1pPr>
              <a:buNone/>
              <a:defRPr lang="en-US" sz="22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5" y="4343400"/>
            <a:ext cx="751403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356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132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698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2646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830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3969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9631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8529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61123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353642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3" y="685800"/>
            <a:ext cx="1327777" cy="5105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5" y="685800"/>
            <a:ext cx="6014807" cy="5105400"/>
          </a:xfrm>
        </p:spPr>
        <p:txBody>
          <a:bodyPr vert="eaVert" anchor="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3920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4" y="5867132"/>
            <a:ext cx="413375" cy="365125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3022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666999"/>
            <a:ext cx="6698060" cy="2110382"/>
          </a:xfrm>
        </p:spPr>
        <p:txBody>
          <a:bodyPr anchor="b"/>
          <a:lstStyle>
            <a:lvl1pPr algn="r">
              <a:defRPr sz="3100" b="0" cap="none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10" y="4777381"/>
            <a:ext cx="669806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356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132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698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2646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830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3969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9631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8529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5212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2"/>
            <a:ext cx="7514035" cy="175259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6" y="2667001"/>
            <a:ext cx="3671291" cy="312420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667000"/>
            <a:ext cx="3671292" cy="312420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4243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5" y="2658533"/>
            <a:ext cx="3455391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1">
                    <a:lumMod val="75000"/>
                  </a:schemeClr>
                </a:solidFill>
              </a:defRPr>
            </a:lvl1pPr>
            <a:lvl2pPr marL="356616" indent="0">
              <a:buNone/>
              <a:defRPr sz="1600" b="1"/>
            </a:lvl2pPr>
            <a:lvl3pPr marL="713232" indent="0">
              <a:buNone/>
              <a:defRPr sz="1400" b="1"/>
            </a:lvl3pPr>
            <a:lvl4pPr marL="1069848" indent="0">
              <a:buNone/>
              <a:defRPr sz="1200" b="1"/>
            </a:lvl4pPr>
            <a:lvl5pPr marL="1426464" indent="0">
              <a:buNone/>
              <a:defRPr sz="1200" b="1"/>
            </a:lvl5pPr>
            <a:lvl6pPr marL="1783080" indent="0">
              <a:buNone/>
              <a:defRPr sz="1200" b="1"/>
            </a:lvl6pPr>
            <a:lvl7pPr marL="2139696" indent="0">
              <a:buNone/>
              <a:defRPr sz="1200" b="1"/>
            </a:lvl7pPr>
            <a:lvl8pPr marL="2496312" indent="0">
              <a:buNone/>
              <a:defRPr sz="1200" b="1"/>
            </a:lvl8pPr>
            <a:lvl9pPr marL="2852928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3335337"/>
            <a:ext cx="3671292" cy="2455862"/>
          </a:xfrm>
        </p:spPr>
        <p:txBody>
          <a:bodyPr anchor="t"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7" y="2667000"/>
            <a:ext cx="3466903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1">
                    <a:lumMod val="75000"/>
                  </a:schemeClr>
                </a:solidFill>
              </a:defRPr>
            </a:lvl1pPr>
            <a:lvl2pPr marL="356616" indent="0">
              <a:buNone/>
              <a:defRPr sz="1600" b="1"/>
            </a:lvl2pPr>
            <a:lvl3pPr marL="713232" indent="0">
              <a:buNone/>
              <a:defRPr sz="1400" b="1"/>
            </a:lvl3pPr>
            <a:lvl4pPr marL="1069848" indent="0">
              <a:buNone/>
              <a:defRPr sz="1200" b="1"/>
            </a:lvl4pPr>
            <a:lvl5pPr marL="1426464" indent="0">
              <a:buNone/>
              <a:defRPr sz="1200" b="1"/>
            </a:lvl5pPr>
            <a:lvl6pPr marL="1783080" indent="0">
              <a:buNone/>
              <a:defRPr sz="1200" b="1"/>
            </a:lvl6pPr>
            <a:lvl7pPr marL="2139696" indent="0">
              <a:buNone/>
              <a:defRPr sz="1200" b="1"/>
            </a:lvl7pPr>
            <a:lvl8pPr marL="2496312" indent="0">
              <a:buNone/>
              <a:defRPr sz="1200" b="1"/>
            </a:lvl8pPr>
            <a:lvl9pPr marL="2852928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3335337"/>
            <a:ext cx="3671292" cy="2455862"/>
          </a:xfrm>
        </p:spPr>
        <p:txBody>
          <a:bodyPr anchor="t"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3457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483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4953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1600200"/>
            <a:ext cx="2661841" cy="1371600"/>
          </a:xfrm>
        </p:spPr>
        <p:txBody>
          <a:bodyPr anchor="b">
            <a:normAutofit/>
          </a:bodyPr>
          <a:lstStyle>
            <a:lvl1pPr algn="ctr">
              <a:defRPr sz="1900" b="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6" y="685801"/>
            <a:ext cx="4680743" cy="5105401"/>
          </a:xfrm>
        </p:spPr>
        <p:txBody>
          <a:bodyPr anchor="ctr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5" y="2971800"/>
            <a:ext cx="266184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56616" indent="0">
              <a:buNone/>
              <a:defRPr sz="900"/>
            </a:lvl2pPr>
            <a:lvl3pPr marL="713232" indent="0">
              <a:buNone/>
              <a:defRPr sz="800"/>
            </a:lvl3pPr>
            <a:lvl4pPr marL="1069848" indent="0">
              <a:buNone/>
              <a:defRPr sz="700"/>
            </a:lvl4pPr>
            <a:lvl5pPr marL="1426464" indent="0">
              <a:buNone/>
              <a:defRPr sz="700"/>
            </a:lvl5pPr>
            <a:lvl6pPr marL="1783080" indent="0">
              <a:buNone/>
              <a:defRPr sz="700"/>
            </a:lvl6pPr>
            <a:lvl7pPr marL="2139696" indent="0">
              <a:buNone/>
              <a:defRPr sz="700"/>
            </a:lvl7pPr>
            <a:lvl8pPr marL="2496312" indent="0">
              <a:buNone/>
              <a:defRPr sz="700"/>
            </a:lvl8pPr>
            <a:lvl9pPr marL="2852928" indent="0">
              <a:buNone/>
              <a:defRPr sz="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8325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4" y="1752599"/>
            <a:ext cx="4069619" cy="1371600"/>
          </a:xfrm>
        </p:spPr>
        <p:txBody>
          <a:bodyPr anchor="b">
            <a:normAutofit/>
          </a:bodyPr>
          <a:lstStyle>
            <a:lvl1pPr algn="ctr">
              <a:defRPr sz="2200" b="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1" y="914400"/>
            <a:ext cx="246073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56616" indent="0">
              <a:buNone/>
              <a:defRPr sz="1200"/>
            </a:lvl2pPr>
            <a:lvl3pPr marL="713232" indent="0">
              <a:buNone/>
              <a:defRPr sz="1200"/>
            </a:lvl3pPr>
            <a:lvl4pPr marL="1069848" indent="0">
              <a:buNone/>
              <a:defRPr sz="1200"/>
            </a:lvl4pPr>
            <a:lvl5pPr marL="1426464" indent="0">
              <a:buNone/>
              <a:defRPr sz="1200"/>
            </a:lvl5pPr>
            <a:lvl6pPr marL="1783080" indent="0">
              <a:buNone/>
              <a:defRPr sz="1200"/>
            </a:lvl6pPr>
            <a:lvl7pPr marL="2139696" indent="0">
              <a:buNone/>
              <a:defRPr sz="1200"/>
            </a:lvl7pPr>
            <a:lvl8pPr marL="2496312" indent="0">
              <a:buNone/>
              <a:defRPr sz="1200"/>
            </a:lvl8pPr>
            <a:lvl9pPr marL="2852928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4" y="3124199"/>
            <a:ext cx="406961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356616" indent="0">
              <a:buNone/>
              <a:defRPr sz="900"/>
            </a:lvl2pPr>
            <a:lvl3pPr marL="713232" indent="0">
              <a:buNone/>
              <a:defRPr sz="800"/>
            </a:lvl3pPr>
            <a:lvl4pPr marL="1069848" indent="0">
              <a:buNone/>
              <a:defRPr sz="700"/>
            </a:lvl4pPr>
            <a:lvl5pPr marL="1426464" indent="0">
              <a:buNone/>
              <a:defRPr sz="700"/>
            </a:lvl5pPr>
            <a:lvl6pPr marL="1783080" indent="0">
              <a:buNone/>
              <a:defRPr sz="700"/>
            </a:lvl6pPr>
            <a:lvl7pPr marL="2139696" indent="0">
              <a:buNone/>
              <a:defRPr sz="700"/>
            </a:lvl7pPr>
            <a:lvl8pPr marL="2496312" indent="0">
              <a:buNone/>
              <a:defRPr sz="700"/>
            </a:lvl8pPr>
            <a:lvl9pPr marL="2852928" indent="0">
              <a:buNone/>
              <a:defRPr sz="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8595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1"/>
            <a:ext cx="1827610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5" y="685802"/>
            <a:ext cx="7514035" cy="1752599"/>
          </a:xfrm>
          <a:prstGeom prst="rect">
            <a:avLst/>
          </a:prstGeom>
          <a:effectLst/>
        </p:spPr>
        <p:txBody>
          <a:bodyPr vert="horz" lIns="71323" tIns="35662" rIns="71323" bIns="35662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2667001"/>
            <a:ext cx="7514035" cy="3124201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5883277"/>
            <a:ext cx="857250" cy="365125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lvl1pPr algn="r">
              <a:defRPr sz="8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E36636D-D922-432D-A958-524484B5923D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1" y="5883277"/>
            <a:ext cx="5313133" cy="365125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lvl1pPr algn="l">
              <a:defRPr sz="8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4" y="5883277"/>
            <a:ext cx="413375" cy="365125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lvl1pPr algn="r">
              <a:defRPr sz="8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1241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  <p:sldLayoutId id="2147483891" r:id="rId13"/>
    <p:sldLayoutId id="2147483892" r:id="rId14"/>
    <p:sldLayoutId id="2147483893" r:id="rId15"/>
    <p:sldLayoutId id="2147483894" r:id="rId16"/>
    <p:sldLayoutId id="2147483895" r:id="rId17"/>
  </p:sldLayoutIdLst>
  <p:txStyles>
    <p:titleStyle>
      <a:lvl1pPr algn="ctr" defTabSz="356616" rtl="0" eaLnBrk="1" latinLnBrk="0" hangingPunct="1">
        <a:spcBef>
          <a:spcPct val="0"/>
        </a:spcBef>
        <a:buNone/>
        <a:defRPr sz="31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2885" indent="-222885" algn="l" defTabSz="356616" rtl="0" eaLnBrk="1" latinLnBrk="0" hangingPunct="1">
        <a:spcBef>
          <a:spcPct val="20000"/>
        </a:spcBef>
        <a:spcAft>
          <a:spcPts val="46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79501" indent="-222885" algn="l" defTabSz="356616" rtl="0" eaLnBrk="1" latinLnBrk="0" hangingPunct="1">
        <a:spcBef>
          <a:spcPct val="20000"/>
        </a:spcBef>
        <a:spcAft>
          <a:spcPts val="46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36117" indent="-222885" algn="l" defTabSz="356616" rtl="0" eaLnBrk="1" latinLnBrk="0" hangingPunct="1">
        <a:spcBef>
          <a:spcPct val="20000"/>
        </a:spcBef>
        <a:spcAft>
          <a:spcPts val="46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3579" indent="-133731" algn="l" defTabSz="356616" rtl="0" eaLnBrk="1" latinLnBrk="0" hangingPunct="1">
        <a:spcBef>
          <a:spcPct val="20000"/>
        </a:spcBef>
        <a:spcAft>
          <a:spcPts val="46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60195" indent="-133731" algn="l" defTabSz="356616" rtl="0" eaLnBrk="1" latinLnBrk="0" hangingPunct="1">
        <a:spcBef>
          <a:spcPct val="20000"/>
        </a:spcBef>
        <a:spcAft>
          <a:spcPts val="46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1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961388" indent="-178308" algn="l" defTabSz="356616" rtl="0" eaLnBrk="1" latinLnBrk="0" hangingPunct="1">
        <a:spcBef>
          <a:spcPct val="20000"/>
        </a:spcBef>
        <a:spcAft>
          <a:spcPts val="46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1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318004" indent="-178308" algn="l" defTabSz="356616" rtl="0" eaLnBrk="1" latinLnBrk="0" hangingPunct="1">
        <a:spcBef>
          <a:spcPct val="20000"/>
        </a:spcBef>
        <a:spcAft>
          <a:spcPts val="46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1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674620" indent="-178308" algn="l" defTabSz="356616" rtl="0" eaLnBrk="1" latinLnBrk="0" hangingPunct="1">
        <a:spcBef>
          <a:spcPct val="20000"/>
        </a:spcBef>
        <a:spcAft>
          <a:spcPts val="46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1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031236" indent="-178308" algn="l" defTabSz="356616" rtl="0" eaLnBrk="1" latinLnBrk="0" hangingPunct="1">
        <a:spcBef>
          <a:spcPct val="20000"/>
        </a:spcBef>
        <a:spcAft>
          <a:spcPts val="468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1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661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" algn="l" defTabSz="35661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3232" algn="l" defTabSz="35661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9848" algn="l" defTabSz="35661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algn="l" defTabSz="35661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83080" algn="l" defTabSz="35661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9696" algn="l" defTabSz="35661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96312" algn="l" defTabSz="35661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52928" algn="l" defTabSz="35661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logo lp delataille loches 37 quadri ft en tete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" y="4832253"/>
            <a:ext cx="1397977" cy="1856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1652502" y="1217613"/>
            <a:ext cx="70594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La Taxe d’apprentissage</a:t>
            </a:r>
            <a:endParaRPr lang="fr-FR" sz="4000" dirty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909721" y="2427994"/>
            <a:ext cx="69025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Financement de la Formation Professionnelle</a:t>
            </a:r>
            <a:endParaRPr lang="fr-FR" sz="4000" b="1" dirty="0">
              <a:solidFill>
                <a:schemeClr val="tx2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1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94130" y="1165254"/>
            <a:ext cx="6245621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SOMMAIRE :</a:t>
            </a:r>
          </a:p>
          <a:p>
            <a:endParaRPr lang="fr-FR" sz="24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Le Cadre réglementaire</a:t>
            </a:r>
          </a:p>
          <a:p>
            <a:pPr lvl="1">
              <a:buFont typeface="Wingdings" pitchFamily="2" charset="2"/>
              <a:buChar char="ü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	Personnes concernées</a:t>
            </a:r>
          </a:p>
          <a:p>
            <a:pPr lvl="1">
              <a:buFont typeface="Wingdings" pitchFamily="2" charset="2"/>
              <a:buChar char="ü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	Calcul</a:t>
            </a:r>
          </a:p>
          <a:p>
            <a:pPr lvl="1">
              <a:buFont typeface="Wingdings" pitchFamily="2" charset="2"/>
              <a:buChar char="ü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	Taux</a:t>
            </a:r>
          </a:p>
          <a:p>
            <a:pPr lvl="1">
              <a:buFont typeface="Wingdings" pitchFamily="2" charset="2"/>
              <a:buChar char="ü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	La répartition de la Taxe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A quoi sert la Taxe d’apprentissage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Les raisons du financement en local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Les Questions</a:t>
            </a:r>
            <a:endParaRPr lang="fr-FR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84870" y="376042"/>
            <a:ext cx="70594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La Taxe d’apprentissage</a:t>
            </a:r>
            <a:endParaRPr lang="fr-FR" sz="4000" dirty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05714" y="299406"/>
            <a:ext cx="4180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 Cadre réglementaire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130188" y="987811"/>
            <a:ext cx="604496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Personnes concernées</a:t>
            </a:r>
          </a:p>
          <a:p>
            <a:pPr algn="just"/>
            <a:r>
              <a:rPr lang="fr-FR" sz="1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fr-FR" sz="1800" dirty="0" smtClean="0">
                <a:latin typeface="Arial" pitchFamily="34" charset="0"/>
                <a:cs typeface="Arial" pitchFamily="34" charset="0"/>
              </a:rPr>
              <a:t>La taxe d'apprentissage est due par toutes les entreprises soumises à l'impôt sur le revenu ou sur les sociétés, quelque soit leur statut .</a:t>
            </a:r>
          </a:p>
          <a:p>
            <a:endParaRPr lang="fr-FR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200208" y="2598308"/>
            <a:ext cx="718591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En sont exonérés :</a:t>
            </a:r>
          </a:p>
          <a:p>
            <a:pPr marL="288000" algn="just">
              <a:spcAft>
                <a:spcPts val="600"/>
              </a:spcAft>
              <a:buFont typeface="Wingdings" pitchFamily="2" charset="2"/>
              <a:buChar char="q"/>
            </a:pPr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pPr marL="28800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Les entreprises employant des </a:t>
            </a:r>
            <a:r>
              <a:rPr lang="fr-FR" sz="1800" b="1" dirty="0" smtClean="0">
                <a:latin typeface="Arial" pitchFamily="34" charset="0"/>
                <a:cs typeface="Arial" pitchFamily="34" charset="0"/>
              </a:rPr>
              <a:t>apprentis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 et dont la base d'imposition ne dépasse pas </a:t>
            </a:r>
            <a:r>
              <a:rPr lang="fr-FR" sz="1800" b="1" dirty="0" smtClean="0">
                <a:latin typeface="Arial" pitchFamily="34" charset="0"/>
                <a:cs typeface="Arial" pitchFamily="34" charset="0"/>
              </a:rPr>
              <a:t>6 fois le Smic annuel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800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Les sociétés civiles de moyens (SCM), sous certaines conditions, lorsque leur </a:t>
            </a:r>
            <a:r>
              <a:rPr lang="fr-FR" sz="1800" b="1" dirty="0" smtClean="0">
                <a:latin typeface="Arial" pitchFamily="34" charset="0"/>
                <a:cs typeface="Arial" pitchFamily="34" charset="0"/>
              </a:rPr>
              <a:t>activité est non commerciale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800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Les sociétés et personnes morales ayant pour </a:t>
            </a:r>
            <a:r>
              <a:rPr lang="fr-FR" sz="1800" b="1" dirty="0" smtClean="0">
                <a:latin typeface="Arial" pitchFamily="34" charset="0"/>
                <a:cs typeface="Arial" pitchFamily="34" charset="0"/>
              </a:rPr>
              <a:t>objet exclusif l'enseignement.</a:t>
            </a:r>
          </a:p>
          <a:p>
            <a:pPr marL="28800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Les groupements d'employeurs composés d'agriculteurs ou de </a:t>
            </a:r>
            <a:r>
              <a:rPr lang="fr-FR" sz="1800" b="1" dirty="0" smtClean="0">
                <a:latin typeface="Arial" pitchFamily="34" charset="0"/>
                <a:cs typeface="Arial" pitchFamily="34" charset="0"/>
              </a:rPr>
              <a:t>sociétés civiles agricoles 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bénéficiant eux-mêmes de l'exonération.</a:t>
            </a:r>
            <a:endParaRPr lang="fr-FR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959150" y="1"/>
            <a:ext cx="2184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SOMMAIRE :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 Cadre réglementaire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sz="9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Personnes concernées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Calcul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Taux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La répartition de la Taxe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A quoi sert la Taxe d’apprentissage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Les raisons du financement en local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Les Questions</a:t>
            </a:r>
            <a:endParaRPr lang="fr-FR" sz="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05714" y="299406"/>
            <a:ext cx="4180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 Cadre réglementaire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7850" y="1144436"/>
            <a:ext cx="6323927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Calcul</a:t>
            </a:r>
          </a:p>
          <a:p>
            <a:pPr algn="just"/>
            <a:endParaRPr lang="fr-FR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sz="1800" b="1" dirty="0" smtClean="0">
                <a:latin typeface="Arial" pitchFamily="34" charset="0"/>
                <a:cs typeface="Arial" pitchFamily="34" charset="0"/>
              </a:rPr>
              <a:t>Base de calcul</a:t>
            </a:r>
          </a:p>
          <a:p>
            <a:pPr algn="just"/>
            <a:r>
              <a:rPr lang="fr-FR" sz="1800" dirty="0" smtClean="0">
                <a:latin typeface="Arial" pitchFamily="34" charset="0"/>
                <a:cs typeface="Arial" pitchFamily="34" charset="0"/>
              </a:rPr>
              <a:t>La taxe d'apprentissage et les contributions sont basées sur la </a:t>
            </a:r>
            <a:r>
              <a:rPr lang="fr-FR" sz="1800" b="1" dirty="0" smtClean="0">
                <a:latin typeface="Arial" pitchFamily="34" charset="0"/>
                <a:cs typeface="Arial" pitchFamily="34" charset="0"/>
              </a:rPr>
              <a:t>masse salariale de l'année précédente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/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sz="1800" dirty="0" smtClean="0">
                <a:latin typeface="Arial" pitchFamily="34" charset="0"/>
                <a:cs typeface="Arial" pitchFamily="34" charset="0"/>
              </a:rPr>
              <a:t>Le salaire des apprentis est </a:t>
            </a:r>
            <a:r>
              <a:rPr lang="fr-FR" sz="1800" b="1" dirty="0" smtClean="0">
                <a:latin typeface="Arial" pitchFamily="34" charset="0"/>
                <a:cs typeface="Arial" pitchFamily="34" charset="0"/>
              </a:rPr>
              <a:t>exonéré totalement ou partiellement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 selon l'effectif de l'entreprise :</a:t>
            </a:r>
          </a:p>
          <a:p>
            <a:pPr algn="just"/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		Employeurs jusqu'à </a:t>
            </a:r>
            <a:r>
              <a:rPr lang="fr-FR" sz="1800" b="1" dirty="0" smtClean="0">
                <a:latin typeface="Arial" pitchFamily="34" charset="0"/>
                <a:cs typeface="Arial" pitchFamily="34" charset="0"/>
              </a:rPr>
              <a:t>10 salariés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 : exonération totale.</a:t>
            </a:r>
          </a:p>
          <a:p>
            <a:pPr algn="just"/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		Employeurs à partir de </a:t>
            </a:r>
            <a:r>
              <a:rPr lang="fr-FR" sz="1800" b="1" dirty="0" smtClean="0">
                <a:latin typeface="Arial" pitchFamily="34" charset="0"/>
                <a:cs typeface="Arial" pitchFamily="34" charset="0"/>
              </a:rPr>
              <a:t>11 salariés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 : exonération 				partielle, à hauteur de 11 % du Smic</a:t>
            </a:r>
            <a:endParaRPr lang="fr-FR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959150" y="1"/>
            <a:ext cx="2184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SOMMAIRE :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 Cadre réglementaire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Personnes concernées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sz="9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Calcul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Taux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La répartition de la Taxe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A quoi sert la Taxe d’apprentissage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Les raisons du financement en local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Les Questions</a:t>
            </a:r>
            <a:endParaRPr lang="fr-FR" sz="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2818" y="869252"/>
            <a:ext cx="6287511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Taux :</a:t>
            </a:r>
          </a:p>
          <a:p>
            <a:pPr algn="ctr"/>
            <a:r>
              <a:rPr lang="fr-FR" sz="1800" dirty="0" smtClean="0">
                <a:latin typeface="Arial" pitchFamily="34" charset="0"/>
                <a:cs typeface="Arial" pitchFamily="34" charset="0"/>
              </a:rPr>
              <a:t>Le taux de la taxe d'apprentissage est de </a:t>
            </a:r>
          </a:p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0,68 % 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de la </a:t>
            </a:r>
            <a:r>
              <a:rPr lang="fr-FR" sz="1800" smtClean="0">
                <a:latin typeface="Arial" pitchFamily="34" charset="0"/>
                <a:cs typeface="Arial" pitchFamily="34" charset="0"/>
              </a:rPr>
              <a:t>masse salariale brute</a:t>
            </a:r>
            <a:endParaRPr lang="fr-FR" sz="3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205714" y="299406"/>
            <a:ext cx="4180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 Cadre réglementaire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236733" y="2081709"/>
            <a:ext cx="724372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Répartition de la Taxe 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: (document de la CCI Touraine)</a:t>
            </a:r>
          </a:p>
          <a:p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800" b="1" dirty="0" smtClean="0"/>
              <a:t>Eléments constitutifs</a:t>
            </a:r>
            <a:endParaRPr lang="fr-FR" sz="1800" dirty="0" smtClean="0"/>
          </a:p>
          <a:p>
            <a:r>
              <a:rPr lang="fr-FR" sz="1800" dirty="0" smtClean="0"/>
              <a:t>En France métropolitaine la taxe brute se répartit de la façon suivante :</a:t>
            </a:r>
          </a:p>
          <a:p>
            <a:endParaRPr lang="fr-FR" sz="1800" dirty="0" smtClean="0"/>
          </a:p>
          <a:p>
            <a:pPr>
              <a:buFont typeface="Wingdings" pitchFamily="2" charset="2"/>
              <a:buChar char="ü"/>
            </a:pPr>
            <a:r>
              <a:rPr lang="fr-FR" sz="1800" dirty="0" smtClean="0"/>
              <a:t>		Fraction régionale pour l'apprentissage : </a:t>
            </a:r>
            <a:r>
              <a:rPr lang="fr-FR" sz="2000" b="1" dirty="0" smtClean="0">
                <a:solidFill>
                  <a:srgbClr val="FF0000"/>
                </a:solidFill>
              </a:rPr>
              <a:t>51,00 %</a:t>
            </a:r>
            <a:r>
              <a:rPr lang="fr-FR" sz="1800" dirty="0" smtClean="0"/>
              <a:t> du montant de la </a:t>
            </a:r>
            <a:r>
              <a:rPr lang="fr-FR" sz="1800" dirty="0" smtClean="0"/>
              <a:t>		taxe </a:t>
            </a:r>
            <a:r>
              <a:rPr lang="fr-FR" sz="1800" dirty="0" smtClean="0"/>
              <a:t>brute.</a:t>
            </a:r>
          </a:p>
          <a:p>
            <a:pPr>
              <a:buFont typeface="Wingdings" pitchFamily="2" charset="2"/>
              <a:buChar char="ü"/>
            </a:pPr>
            <a:r>
              <a:rPr lang="fr-FR" sz="1800" dirty="0" smtClean="0"/>
              <a:t>		Quota d'apprentissage : </a:t>
            </a:r>
            <a:r>
              <a:rPr lang="fr-FR" sz="2000" b="1" dirty="0" smtClean="0">
                <a:solidFill>
                  <a:srgbClr val="FF0000"/>
                </a:solidFill>
              </a:rPr>
              <a:t>26,00 %</a:t>
            </a:r>
            <a:r>
              <a:rPr lang="fr-FR" sz="1800" dirty="0" smtClean="0"/>
              <a:t> du montant de la taxe brute.</a:t>
            </a:r>
          </a:p>
          <a:p>
            <a:pPr>
              <a:buFont typeface="Wingdings" pitchFamily="2" charset="2"/>
              <a:buChar char="ü"/>
            </a:pPr>
            <a:r>
              <a:rPr lang="fr-FR" sz="1800" dirty="0" smtClean="0"/>
              <a:t>		Répartition par Niveau de formation : </a:t>
            </a:r>
            <a:r>
              <a:rPr lang="fr-FR" sz="2000" b="1" dirty="0" smtClean="0">
                <a:solidFill>
                  <a:srgbClr val="FF0000"/>
                </a:solidFill>
              </a:rPr>
              <a:t>23,00 %</a:t>
            </a:r>
            <a:r>
              <a:rPr lang="fr-FR" sz="1800" dirty="0" smtClean="0"/>
              <a:t> du montant de la 		taxe brute.</a:t>
            </a:r>
          </a:p>
          <a:p>
            <a:endParaRPr lang="fr-FR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151215" y="4976601"/>
            <a:ext cx="4709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 smtClean="0">
                <a:latin typeface="Arial" pitchFamily="34" charset="0"/>
                <a:cs typeface="Arial" pitchFamily="34" charset="0"/>
              </a:rPr>
              <a:t>Vous avez le choix sur l ’affectation de cette partie</a:t>
            </a:r>
            <a:endParaRPr lang="fr-FR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Virage 5"/>
          <p:cNvSpPr/>
          <p:nvPr/>
        </p:nvSpPr>
        <p:spPr>
          <a:xfrm rot="10800000" flipH="1">
            <a:off x="3293458" y="4936140"/>
            <a:ext cx="1051965" cy="760651"/>
          </a:xfrm>
          <a:prstGeom prst="bentArrow">
            <a:avLst>
              <a:gd name="adj1" fmla="val 31977"/>
              <a:gd name="adj2" fmla="val 33140"/>
              <a:gd name="adj3" fmla="val 25000"/>
              <a:gd name="adj4" fmla="val 18169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11905" y="5653891"/>
            <a:ext cx="715176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Faites le choix du local</a:t>
            </a:r>
            <a:endParaRPr lang="fr-FR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959150" y="0"/>
            <a:ext cx="22819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SOMMAIRE :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 Cadre réglementaire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Personnes concernées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Calcul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sz="9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Taux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sz="9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La répartition de la Taxe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A quoi sert la Taxe d’apprentissage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Les raisons du financement en local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Les Questions</a:t>
            </a:r>
            <a:endParaRPr lang="fr-FR" sz="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4009" t="31150" r="32658" b="10561"/>
          <a:stretch>
            <a:fillRect/>
          </a:stretch>
        </p:blipFill>
        <p:spPr bwMode="auto">
          <a:xfrm>
            <a:off x="1665792" y="1455708"/>
            <a:ext cx="4961585" cy="4880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2945501" y="1804524"/>
            <a:ext cx="2451887" cy="39651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681794" y="2345342"/>
            <a:ext cx="2451887" cy="39651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221346" y="2343993"/>
            <a:ext cx="2451887" cy="39651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533816" y="677568"/>
            <a:ext cx="3443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Répartition de la Taxe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959150" y="0"/>
            <a:ext cx="22819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SOMMAIRE :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 Cadre réglementaire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Personnes concernées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Calcul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Taux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sz="9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La répartition de la Taxe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A quoi sert la Taxe d’apprentissage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Les raisons du financement en local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Les Questions</a:t>
            </a:r>
            <a:endParaRPr lang="fr-FR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5292191" y="2807936"/>
            <a:ext cx="291313" cy="525983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195722" y="3354148"/>
            <a:ext cx="2451887" cy="39651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e bas 9"/>
          <p:cNvSpPr/>
          <p:nvPr/>
        </p:nvSpPr>
        <p:spPr>
          <a:xfrm rot="18378603">
            <a:off x="5393472" y="3762154"/>
            <a:ext cx="436970" cy="610413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696793" y="4307660"/>
            <a:ext cx="1068149" cy="39651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05714" y="299406"/>
            <a:ext cx="3660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A quoi sert la Taxe : </a:t>
            </a:r>
          </a:p>
        </p:txBody>
      </p:sp>
      <p:graphicFrame>
        <p:nvGraphicFramePr>
          <p:cNvPr id="3" name="Graphique 2"/>
          <p:cNvGraphicFramePr/>
          <p:nvPr/>
        </p:nvGraphicFramePr>
        <p:xfrm>
          <a:off x="2306229" y="1958273"/>
          <a:ext cx="5656333" cy="4580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149069" y="1044752"/>
            <a:ext cx="58100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La taxe d’apprentissage affectée par les entreprises à notre lycée représente </a:t>
            </a:r>
            <a:r>
              <a:rPr lang="fr-F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70 %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du budget de fonctionnement de l’enseignement professionnel.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959149" y="1"/>
            <a:ext cx="23547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SOMMAIRE :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 Cadre réglementaire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Personnes concernées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Calcul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Taux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La répartition de la Taxe</a:t>
            </a:r>
          </a:p>
          <a:p>
            <a:pPr>
              <a:buFont typeface="Wingdings" pitchFamily="2" charset="2"/>
              <a:buChar char="q"/>
            </a:pPr>
            <a:r>
              <a:rPr lang="fr-FR" sz="9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quoi sert la Taxe d’apprentissage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Les raisons du financement en local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Les Questions</a:t>
            </a:r>
            <a:endParaRPr lang="fr-FR" sz="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05714" y="299406"/>
            <a:ext cx="49280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Les raisons du financement en local :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0977" y="1465538"/>
            <a:ext cx="7517501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1200"/>
              </a:spcBef>
              <a:buFont typeface="Wingdings" pitchFamily="2" charset="2"/>
              <a:buChar char="Ø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Développement du territoire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Ø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Amélioration des matériels de formations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Ø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 Augmentation du niveau de formation des élèves du pays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Ø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Formation de vos futurs salariés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Ø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Formation des enfants de vos salariés</a:t>
            </a:r>
            <a:endParaRPr lang="fr-FR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959149" y="1"/>
            <a:ext cx="23224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SOMMAIRE :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 Cadre réglementaire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Personnes concernées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Calcul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Taux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La répartition de la Taxe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A quoi sert la Taxe d’apprentissage</a:t>
            </a:r>
          </a:p>
          <a:p>
            <a:pPr>
              <a:buFont typeface="Wingdings" pitchFamily="2" charset="2"/>
              <a:buChar char="q"/>
            </a:pPr>
            <a:r>
              <a:rPr lang="fr-FR" sz="9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Les raisons du financement en local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Les Questions</a:t>
            </a:r>
            <a:endParaRPr lang="fr-FR" sz="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61763" y="2524716"/>
            <a:ext cx="67892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Des Questions ?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959150" y="1"/>
            <a:ext cx="2184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SOMMAIRE :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 Cadre réglementaire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Personnes concernées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Calcul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Taux</a:t>
            </a:r>
          </a:p>
          <a:p>
            <a:pPr lvl="1">
              <a:buFont typeface="Wingdings" pitchFamily="2" charset="2"/>
              <a:buChar char="ü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	La répartition de la Taxe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A quoi sert la Taxe d’apprentissage</a:t>
            </a:r>
          </a:p>
          <a:p>
            <a:pPr>
              <a:buFont typeface="Wingdings" pitchFamily="2" charset="2"/>
              <a:buChar char="q"/>
            </a:pPr>
            <a:r>
              <a:rPr lang="fr-FR" sz="900" dirty="0" smtClean="0">
                <a:latin typeface="Arial" pitchFamily="34" charset="0"/>
                <a:cs typeface="Arial" pitchFamily="34" charset="0"/>
              </a:rPr>
              <a:t>Les raisons du financement en local</a:t>
            </a:r>
          </a:p>
          <a:p>
            <a:pPr>
              <a:buFont typeface="Wingdings" pitchFamily="2" charset="2"/>
              <a:buChar char="q"/>
            </a:pPr>
            <a:r>
              <a:rPr lang="fr-FR" sz="9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Les Questions</a:t>
            </a:r>
            <a:endParaRPr lang="fr-FR" sz="6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aporama-Delataille">
  <a:themeElements>
    <a:clrScheme name="Paral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Diaporama-Delataille</Template>
  <TotalTime>288</TotalTime>
  <Words>222</Words>
  <Application>Microsoft Office PowerPoint</Application>
  <PresentationFormat>Affichage à l'écran (4:3)</PresentationFormat>
  <Paragraphs>125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Diaporama-Delataille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Chef de Travaux</dc:creator>
  <cp:lastModifiedBy>E-base</cp:lastModifiedBy>
  <cp:revision>32</cp:revision>
  <dcterms:created xsi:type="dcterms:W3CDTF">2015-02-06T08:41:43Z</dcterms:created>
  <dcterms:modified xsi:type="dcterms:W3CDTF">2015-02-09T08:44:57Z</dcterms:modified>
</cp:coreProperties>
</file>